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5"/>
  </p:notesMasterIdLst>
  <p:sldIdLst>
    <p:sldId id="297" r:id="rId3"/>
    <p:sldId id="310" r:id="rId4"/>
    <p:sldId id="311" r:id="rId5"/>
    <p:sldId id="256" r:id="rId6"/>
    <p:sldId id="258" r:id="rId7"/>
    <p:sldId id="260" r:id="rId8"/>
    <p:sldId id="261" r:id="rId9"/>
    <p:sldId id="298" r:id="rId10"/>
    <p:sldId id="300" r:id="rId11"/>
    <p:sldId id="302" r:id="rId12"/>
    <p:sldId id="301" r:id="rId13"/>
    <p:sldId id="303" r:id="rId14"/>
    <p:sldId id="309" r:id="rId15"/>
    <p:sldId id="299" r:id="rId16"/>
    <p:sldId id="306" r:id="rId17"/>
    <p:sldId id="307" r:id="rId18"/>
    <p:sldId id="308" r:id="rId19"/>
    <p:sldId id="265" r:id="rId20"/>
    <p:sldId id="305" r:id="rId21"/>
    <p:sldId id="275" r:id="rId22"/>
    <p:sldId id="277" r:id="rId23"/>
    <p:sldId id="281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Sora" panose="020B0604020202020204" charset="0"/>
      <p:regular r:id="rId35"/>
      <p:bold r:id="rId36"/>
    </p:embeddedFont>
    <p:embeddedFont>
      <p:font typeface="Sora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1014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4EFF1B3D-5AF4-ED76-5C7C-01D72F4B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810E6EC7-82D8-D91E-3219-FAA690263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DDB322A-7F84-75E0-B2E8-178854CF1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06EFD304-6242-EC32-207A-99153C6FA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>
            <a:extLst>
              <a:ext uri="{FF2B5EF4-FFF2-40B4-BE49-F238E27FC236}">
                <a16:creationId xmlns:a16="http://schemas.microsoft.com/office/drawing/2014/main" id="{557822C9-E2FA-96C9-D0A6-E252B24B0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>
            <a:extLst>
              <a:ext uri="{FF2B5EF4-FFF2-40B4-BE49-F238E27FC236}">
                <a16:creationId xmlns:a16="http://schemas.microsoft.com/office/drawing/2014/main" id="{D35D9089-FDC9-B5B0-BF32-F38D8F519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94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9E8FF0E4-5B8F-A756-2E5E-FB5FB49E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E698E2-6064-C39A-1624-09DDD57F9F4C}"/>
              </a:ext>
            </a:extLst>
          </p:cNvPr>
          <p:cNvSpPr/>
          <p:nvPr/>
        </p:nvSpPr>
        <p:spPr>
          <a:xfrm>
            <a:off x="2794715" y="846249"/>
            <a:ext cx="3069465" cy="3078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626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CFFC059-EE57-F291-9E3A-3A244999060C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AB1F5B2C-31F6-7ECB-9AB3-B49C00E35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FFE4FE47-3912-B80A-7D01-308F11794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9BC9C4B-D245-5549-1A2A-4D542F480502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33D3C67E-AE00-E4B4-B46C-087917D0125A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7AB96DBB-5765-D0D9-ADAA-2AB67C8F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419DF-0305-865C-EB73-E9BFEF30800F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D1FC7B-C08D-C2BB-1C7A-1013EFB1EE58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6E7BC6-48BF-679F-BF89-72C04B7E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AE407068-3524-00E0-1844-F5B4ACD9C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60" y="1792410"/>
            <a:ext cx="3145579" cy="12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merging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language (</a:t>
            </a:r>
            <a:r>
              <a:rPr lang="en-US" dirty="0" err="1"/>
              <a:t>langdetect</a:t>
            </a:r>
            <a:r>
              <a:rPr lang="en-US" dirty="0"/>
              <a:t> &amp; </a:t>
            </a:r>
            <a:r>
              <a:rPr lang="en-US" dirty="0" err="1"/>
              <a:t>langid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text ( </a:t>
            </a:r>
            <a:r>
              <a:rPr lang="en-US" dirty="0" err="1"/>
              <a:t>stopwords</a:t>
            </a:r>
            <a:r>
              <a:rPr lang="en-US" dirty="0"/>
              <a:t>, hashtags, </a:t>
            </a:r>
            <a:r>
              <a:rPr lang="en-US" dirty="0" err="1"/>
              <a:t>mentionings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Berechnen</a:t>
            </a:r>
            <a:r>
              <a:rPr lang="en-US" dirty="0"/>
              <a:t> der Engagement rate (</a:t>
            </a:r>
            <a:r>
              <a:rPr lang="en-US" dirty="0" err="1"/>
              <a:t>yt</a:t>
            </a:r>
            <a:r>
              <a:rPr lang="en-US" dirty="0"/>
              <a:t> &amp; 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Normalisierung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Weekday / weekend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Hour / month /year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Day period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990BFC0-2DF1-4062-6893-5C176019E4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BBF543-6BFE-3D05-0050-17F763ADDEA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24641" y="1959638"/>
            <a:ext cx="1890235" cy="431700"/>
          </a:xfrm>
        </p:spPr>
        <p:txBody>
          <a:bodyPr/>
          <a:lstStyle/>
          <a:p>
            <a:r>
              <a:rPr lang="en-US" dirty="0"/>
              <a:t>explorations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gelernt</a:t>
            </a:r>
            <a:r>
              <a:rPr lang="en-US" dirty="0"/>
              <a:t> </a:t>
            </a:r>
            <a:r>
              <a:rPr lang="en-US" dirty="0" err="1"/>
              <a:t>habe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5C6D-097E-B4C4-13C9-C710E474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Datenscraping</a:t>
            </a:r>
            <a:r>
              <a:rPr lang="en-US" dirty="0"/>
              <a:t> &amp; </a:t>
            </a:r>
            <a:r>
              <a:rPr lang="en-US" dirty="0" err="1"/>
              <a:t>Depoyment</a:t>
            </a:r>
            <a:r>
              <a:rPr lang="en-US" dirty="0"/>
              <a:t> </a:t>
            </a:r>
            <a:r>
              <a:rPr lang="en-US" dirty="0" err="1"/>
              <a:t>schwieriger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gedacht</a:t>
            </a:r>
            <a:endParaRPr lang="en-US" dirty="0"/>
          </a:p>
          <a:p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durchgehend</a:t>
            </a:r>
            <a:r>
              <a:rPr lang="en-US" dirty="0"/>
              <a:t> “</a:t>
            </a:r>
            <a:r>
              <a:rPr lang="en-US" dirty="0" err="1"/>
              <a:t>laufen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” </a:t>
            </a:r>
            <a:r>
              <a:rPr lang="en-US" dirty="0" err="1"/>
              <a:t>herausforderung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Abhängigkeiten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Hands on </a:t>
            </a:r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Applikation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Evaluation hat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geklappt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URL muss immer </a:t>
            </a:r>
            <a:r>
              <a:rPr lang="en-US" dirty="0" err="1">
                <a:sym typeface="Wingdings" panose="05000000000000000000" pitchFamily="2" charset="2"/>
              </a:rPr>
              <a:t>wieder</a:t>
            </a:r>
            <a:r>
              <a:rPr lang="en-US" dirty="0">
                <a:sym typeface="Wingdings" panose="05000000000000000000" pitchFamily="2" charset="2"/>
              </a:rPr>
              <a:t> neu </a:t>
            </a:r>
            <a:r>
              <a:rPr lang="en-US" dirty="0" err="1">
                <a:sym typeface="Wingdings" panose="05000000000000000000" pitchFamily="2" charset="2"/>
              </a:rPr>
              <a:t>egsetzt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werden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F19E-8983-476D-2C76-A688B5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3211452"/>
            <a:ext cx="3444948" cy="16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hätte</a:t>
            </a:r>
            <a:r>
              <a:rPr lang="en-US" dirty="0"/>
              <a:t> / TO DOS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0F5F-FF9D-2BE4-320C-3B188207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 Daten </a:t>
            </a:r>
            <a:r>
              <a:rPr lang="en-US" dirty="0" err="1"/>
              <a:t>verarbeiten</a:t>
            </a:r>
            <a:r>
              <a:rPr lang="en-US" dirty="0"/>
              <a:t>, die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verarbeitet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immwe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neu </a:t>
            </a:r>
            <a:r>
              <a:rPr lang="en-US" dirty="0" err="1"/>
              <a:t>bestimmt</a:t>
            </a:r>
            <a:endParaRPr lang="en-US" dirty="0"/>
          </a:p>
          <a:p>
            <a:endParaRPr lang="en-US" dirty="0"/>
          </a:p>
          <a:p>
            <a:r>
              <a:rPr lang="en-US" dirty="0"/>
              <a:t>KONSISTENT DATEN SAMMELN</a:t>
            </a:r>
          </a:p>
          <a:p>
            <a:endParaRPr lang="en-US" dirty="0"/>
          </a:p>
          <a:p>
            <a:r>
              <a:rPr lang="en-US" dirty="0" err="1"/>
              <a:t>Stabileres</a:t>
            </a:r>
            <a:r>
              <a:rPr lang="en-US" dirty="0"/>
              <a:t> hosting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cloudflared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unabhängig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meinem</a:t>
            </a:r>
            <a:r>
              <a:rPr lang="en-US" dirty="0">
                <a:sym typeface="Wingdings" panose="05000000000000000000" pitchFamily="2" charset="2"/>
              </a:rPr>
              <a:t> Laptop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Instagram </a:t>
            </a:r>
            <a:r>
              <a:rPr lang="en-US" dirty="0" err="1">
                <a:sym typeface="Wingdings" panose="05000000000000000000" pitchFamily="2" charset="2"/>
              </a:rPr>
              <a:t>anbinden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Besseres</a:t>
            </a:r>
            <a:r>
              <a:rPr lang="en-US" dirty="0">
                <a:sym typeface="Wingdings" panose="05000000000000000000" pitchFamily="2" charset="2"/>
              </a:rPr>
              <a:t> topic und sentiment Modeling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/>
            </a:br>
            <a:r>
              <a:rPr lang="en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8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youremail@freepik.com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+91  620 421 838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yourwebsite.com</a:t>
            </a:r>
            <a:endParaRPr sz="1400"/>
          </a:p>
        </p:txBody>
      </p:sp>
      <p:grpSp>
        <p:nvGrpSpPr>
          <p:cNvPr id="598" name="Google Shape;598;p47"/>
          <p:cNvGrpSpPr/>
          <p:nvPr/>
        </p:nvGrpSpPr>
        <p:grpSpPr>
          <a:xfrm>
            <a:off x="1038126" y="2804526"/>
            <a:ext cx="382230" cy="382250"/>
            <a:chOff x="266768" y="1721375"/>
            <a:chExt cx="397907" cy="397887"/>
          </a:xfrm>
        </p:grpSpPr>
        <p:sp>
          <p:nvSpPr>
            <p:cNvPr id="599" name="Google Shape;599;p4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7"/>
          <p:cNvGrpSpPr/>
          <p:nvPr/>
        </p:nvGrpSpPr>
        <p:grpSpPr>
          <a:xfrm>
            <a:off x="2081934" y="2804292"/>
            <a:ext cx="382210" cy="382250"/>
            <a:chOff x="1379798" y="1723250"/>
            <a:chExt cx="397887" cy="397887"/>
          </a:xfrm>
        </p:grpSpPr>
        <p:sp>
          <p:nvSpPr>
            <p:cNvPr id="602" name="Google Shape;602;p4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7"/>
          <p:cNvGrpSpPr/>
          <p:nvPr/>
        </p:nvGrpSpPr>
        <p:grpSpPr>
          <a:xfrm>
            <a:off x="1558360" y="2804292"/>
            <a:ext cx="382190" cy="382250"/>
            <a:chOff x="864491" y="1723250"/>
            <a:chExt cx="397866" cy="397887"/>
          </a:xfrm>
        </p:grpSpPr>
        <p:sp>
          <p:nvSpPr>
            <p:cNvPr id="607" name="Google Shape;607;p4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2605641" y="2803538"/>
            <a:ext cx="383731" cy="383731"/>
            <a:chOff x="1190625" y="238125"/>
            <a:chExt cx="5235075" cy="5235075"/>
          </a:xfrm>
        </p:grpSpPr>
        <p:sp>
          <p:nvSpPr>
            <p:cNvPr id="611" name="Google Shape;611;p4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#232252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#2e6cdb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#9364eb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B371B38-CBE6-944C-02FC-7469C2D8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>
            <a:extLst>
              <a:ext uri="{FF2B5EF4-FFF2-40B4-BE49-F238E27FC236}">
                <a16:creationId xmlns:a16="http://schemas.microsoft.com/office/drawing/2014/main" id="{C4C5CE98-B974-DEB9-0307-987C7F8F2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8358" y="-108768"/>
            <a:ext cx="9217614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Sora Light" panose="020B0604020202020204" charset="0"/>
                <a:cs typeface="Sora Light" panose="020B0604020202020204" charset="0"/>
              </a:rPr>
              <a:t>SOCIAL MEDIA </a:t>
            </a:r>
            <a:r>
              <a:rPr lang="en" sz="4000" b="0" dirty="0">
                <a:latin typeface="Sora Light" panose="020B0604020202020204" charset="0"/>
                <a:ea typeface="Sora Light"/>
                <a:cs typeface="Sora Light" panose="020B0604020202020204" charset="0"/>
                <a:sym typeface="Sora Light"/>
              </a:rPr>
              <a:t>Trend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228" name="Google Shape;228;p28">
            <a:extLst>
              <a:ext uri="{FF2B5EF4-FFF2-40B4-BE49-F238E27FC236}">
                <a16:creationId xmlns:a16="http://schemas.microsoft.com/office/drawing/2014/main" id="{9891A86D-F1A0-FB39-0662-BD3FB969CF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86" y="1216108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sp>
        <p:nvSpPr>
          <p:cNvPr id="2" name="Google Shape;270;p32">
            <a:extLst>
              <a:ext uri="{FF2B5EF4-FFF2-40B4-BE49-F238E27FC236}">
                <a16:creationId xmlns:a16="http://schemas.microsoft.com/office/drawing/2014/main" id="{6A48C67A-93EE-367E-47B3-42911968EF22}"/>
              </a:ext>
            </a:extLst>
          </p:cNvPr>
          <p:cNvSpPr txBox="1">
            <a:spLocks/>
          </p:cNvSpPr>
          <p:nvPr/>
        </p:nvSpPr>
        <p:spPr>
          <a:xfrm>
            <a:off x="1460265" y="2004271"/>
            <a:ext cx="4146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r"/>
            <a:r>
              <a:rPr lang="en-US" sz="4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Topic 2</a:t>
            </a:r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37C986FC-8617-0C38-FD20-306570CFF07A}"/>
              </a:ext>
            </a:extLst>
          </p:cNvPr>
          <p:cNvSpPr txBox="1">
            <a:spLocks/>
          </p:cNvSpPr>
          <p:nvPr/>
        </p:nvSpPr>
        <p:spPr>
          <a:xfrm>
            <a:off x="1628513" y="1247122"/>
            <a:ext cx="4146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r"/>
            <a:r>
              <a:rPr lang="en-US" dirty="0"/>
              <a:t>Topic 1</a:t>
            </a:r>
          </a:p>
        </p:txBody>
      </p:sp>
      <p:sp>
        <p:nvSpPr>
          <p:cNvPr id="4" name="Google Shape;270;p32">
            <a:extLst>
              <a:ext uri="{FF2B5EF4-FFF2-40B4-BE49-F238E27FC236}">
                <a16:creationId xmlns:a16="http://schemas.microsoft.com/office/drawing/2014/main" id="{6903DBBB-D922-7D65-A53C-8A5CB9C6AF70}"/>
              </a:ext>
            </a:extLst>
          </p:cNvPr>
          <p:cNvSpPr txBox="1">
            <a:spLocks/>
          </p:cNvSpPr>
          <p:nvPr/>
        </p:nvSpPr>
        <p:spPr>
          <a:xfrm>
            <a:off x="1406476" y="2691622"/>
            <a:ext cx="4146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"/>
              <a:buNone/>
              <a:defRPr sz="5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r"/>
            <a:r>
              <a:rPr lang="en-US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Topic 3</a:t>
            </a:r>
          </a:p>
        </p:txBody>
      </p:sp>
      <p:sp>
        <p:nvSpPr>
          <p:cNvPr id="11" name="Google Shape;247;p30">
            <a:extLst>
              <a:ext uri="{FF2B5EF4-FFF2-40B4-BE49-F238E27FC236}">
                <a16:creationId xmlns:a16="http://schemas.microsoft.com/office/drawing/2014/main" id="{8E94DED7-F453-615D-6380-AC06EE0BC634}"/>
              </a:ext>
            </a:extLst>
          </p:cNvPr>
          <p:cNvSpPr txBox="1">
            <a:spLocks/>
          </p:cNvSpPr>
          <p:nvPr/>
        </p:nvSpPr>
        <p:spPr>
          <a:xfrm>
            <a:off x="429713" y="4364571"/>
            <a:ext cx="2397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/>
            <a:r>
              <a:rPr lang="en-US" dirty="0" err="1"/>
              <a:t>Tiktok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D4843-36DB-EA99-0D9D-E593E45139DA}"/>
              </a:ext>
            </a:extLst>
          </p:cNvPr>
          <p:cNvSpPr txBox="1"/>
          <p:nvPr/>
        </p:nvSpPr>
        <p:spPr>
          <a:xfrm>
            <a:off x="-743548" y="3687226"/>
            <a:ext cx="4744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252"/>
              </a:buClr>
              <a:buSzPts val="2400"/>
              <a:buFont typeface="Sora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364EB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01</a:t>
            </a:r>
          </a:p>
        </p:txBody>
      </p:sp>
      <p:sp>
        <p:nvSpPr>
          <p:cNvPr id="17" name="Google Shape;247;p30">
            <a:extLst>
              <a:ext uri="{FF2B5EF4-FFF2-40B4-BE49-F238E27FC236}">
                <a16:creationId xmlns:a16="http://schemas.microsoft.com/office/drawing/2014/main" id="{6B10466B-083C-9773-BA3F-A68CD63C5DBC}"/>
              </a:ext>
            </a:extLst>
          </p:cNvPr>
          <p:cNvSpPr txBox="1">
            <a:spLocks/>
          </p:cNvSpPr>
          <p:nvPr/>
        </p:nvSpPr>
        <p:spPr>
          <a:xfrm>
            <a:off x="3201600" y="4311579"/>
            <a:ext cx="2397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/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EE04D-6532-FFF9-76D0-A6EF5C87B66D}"/>
              </a:ext>
            </a:extLst>
          </p:cNvPr>
          <p:cNvSpPr txBox="1"/>
          <p:nvPr/>
        </p:nvSpPr>
        <p:spPr>
          <a:xfrm>
            <a:off x="2028339" y="3634234"/>
            <a:ext cx="4744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252"/>
              </a:buClr>
              <a:buSzPts val="2400"/>
              <a:buFont typeface="Sora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364EB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02</a:t>
            </a:r>
          </a:p>
        </p:txBody>
      </p:sp>
      <p:sp>
        <p:nvSpPr>
          <p:cNvPr id="19" name="Google Shape;247;p30">
            <a:extLst>
              <a:ext uri="{FF2B5EF4-FFF2-40B4-BE49-F238E27FC236}">
                <a16:creationId xmlns:a16="http://schemas.microsoft.com/office/drawing/2014/main" id="{8EC2C5E3-BA0A-7153-244D-D864C18CA27B}"/>
              </a:ext>
            </a:extLst>
          </p:cNvPr>
          <p:cNvSpPr txBox="1">
            <a:spLocks/>
          </p:cNvSpPr>
          <p:nvPr/>
        </p:nvSpPr>
        <p:spPr>
          <a:xfrm>
            <a:off x="6511370" y="4314050"/>
            <a:ext cx="2397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/>
            <a:r>
              <a:rPr lang="en-US" dirty="0"/>
              <a:t>Reddit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15674-EFF6-898C-CDB4-3670A528FC52}"/>
              </a:ext>
            </a:extLst>
          </p:cNvPr>
          <p:cNvSpPr txBox="1"/>
          <p:nvPr/>
        </p:nvSpPr>
        <p:spPr>
          <a:xfrm>
            <a:off x="5338109" y="3636705"/>
            <a:ext cx="4744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252"/>
              </a:buClr>
              <a:buSzPts val="2400"/>
              <a:buFont typeface="Sora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364EB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C38B76-61A6-149F-C2B9-953D29E55808}"/>
              </a:ext>
            </a:extLst>
          </p:cNvPr>
          <p:cNvSpPr txBox="1"/>
          <p:nvPr/>
        </p:nvSpPr>
        <p:spPr>
          <a:xfrm>
            <a:off x="1226330" y="230386"/>
            <a:ext cx="8147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Startseite                  Pipeline                      Daten                    Logs                Doku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044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13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Learning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1014515" y="2261240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grade </a:t>
            </a:r>
            <a:r>
              <a:rPr lang="en-US" dirty="0" err="1"/>
              <a:t>aktuell</a:t>
            </a:r>
            <a:r>
              <a:rPr lang="en-US" dirty="0"/>
              <a:t>?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verlieren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gewinnen</a:t>
            </a:r>
            <a:r>
              <a:rPr lang="en-US" dirty="0"/>
              <a:t> an </a:t>
            </a:r>
            <a:r>
              <a:rPr lang="en-US" dirty="0" err="1"/>
              <a:t>Beduetung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4464" y="1775392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86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71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756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41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726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588487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559359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4936969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092995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384</Words>
  <Application>Microsoft Office PowerPoint</Application>
  <PresentationFormat>On-screen Show (16:9)</PresentationFormat>
  <Paragraphs>119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Sora</vt:lpstr>
      <vt:lpstr>Catamaran</vt:lpstr>
      <vt:lpstr>Proxima Nova Semibold</vt:lpstr>
      <vt:lpstr>Sora Light</vt:lpstr>
      <vt:lpstr>Wingdings</vt:lpstr>
      <vt:lpstr>Proxima Nova</vt:lpstr>
      <vt:lpstr>Arial</vt:lpstr>
      <vt:lpstr>Social Media Collaboration by Slidesgo</vt:lpstr>
      <vt:lpstr>Slidesgo Final Pages</vt:lpstr>
      <vt:lpstr>PowerPoint Presentation</vt:lpstr>
      <vt:lpstr>PowerPoint Presentation</vt:lpstr>
      <vt:lpstr>SOCIAL MEDIA Trend Analysis</vt:lpstr>
      <vt:lpstr>SOCIAL MEDIA Trend Analysis</vt:lpstr>
      <vt:lpstr>TABLE OF CONTENTS</vt:lpstr>
      <vt:lpstr>The Vision</vt:lpstr>
      <vt:lpstr>The Vision</vt:lpstr>
      <vt:lpstr>The Data</vt:lpstr>
      <vt:lpstr>The Data</vt:lpstr>
      <vt:lpstr>The Architecture</vt:lpstr>
      <vt:lpstr>Die Architektur</vt:lpstr>
      <vt:lpstr>PowerPoint Presentation</vt:lpstr>
      <vt:lpstr>PowerPoint Presentation</vt:lpstr>
      <vt:lpstr>The  Result</vt:lpstr>
      <vt:lpstr>PowerPoint Presentation</vt:lpstr>
      <vt:lpstr>Was ich gelernt habe</vt:lpstr>
      <vt:lpstr>Was ich noch gemacht hätte / TO DOS</vt:lpstr>
      <vt:lpstr>123,123</vt:lpstr>
      <vt:lpstr>The  Learnings</vt:lpstr>
      <vt:lpstr>THANKS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4</cp:revision>
  <dcterms:modified xsi:type="dcterms:W3CDTF">2025-05-14T14:31:13Z</dcterms:modified>
</cp:coreProperties>
</file>